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63" r:id="rId5"/>
    <p:sldId id="271" r:id="rId6"/>
    <p:sldId id="274" r:id="rId7"/>
    <p:sldId id="261" r:id="rId8"/>
    <p:sldId id="278" r:id="rId9"/>
    <p:sldId id="279" r:id="rId10"/>
    <p:sldId id="280" r:id="rId11"/>
    <p:sldId id="281" r:id="rId12"/>
    <p:sldId id="264" r:id="rId13"/>
    <p:sldId id="262" r:id="rId14"/>
    <p:sldId id="266" r:id="rId15"/>
    <p:sldId id="270" r:id="rId16"/>
    <p:sldId id="269" r:id="rId17"/>
    <p:sldId id="259" r:id="rId18"/>
    <p:sldId id="276" r:id="rId19"/>
    <p:sldId id="277" r:id="rId20"/>
    <p:sldId id="260" r:id="rId21"/>
    <p:sldId id="265" r:id="rId22"/>
    <p:sldId id="267" r:id="rId23"/>
    <p:sldId id="273" r:id="rId24"/>
    <p:sldId id="268" r:id="rId25"/>
    <p:sldId id="282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64FD6A7-3528-440A-857D-C345C30C6CA1}">
          <p14:sldIdLst>
            <p14:sldId id="256"/>
            <p14:sldId id="257"/>
            <p14:sldId id="272"/>
            <p14:sldId id="263"/>
            <p14:sldId id="271"/>
            <p14:sldId id="274"/>
            <p14:sldId id="261"/>
          </p14:sldIdLst>
        </p14:section>
        <p14:section name="Sekcja bez tytułu" id="{B7F7D94A-186D-47AC-A042-83D614D8260A}">
          <p14:sldIdLst>
            <p14:sldId id="278"/>
            <p14:sldId id="279"/>
            <p14:sldId id="280"/>
            <p14:sldId id="281"/>
            <p14:sldId id="264"/>
            <p14:sldId id="262"/>
            <p14:sldId id="266"/>
            <p14:sldId id="270"/>
            <p14:sldId id="269"/>
            <p14:sldId id="259"/>
            <p14:sldId id="276"/>
            <p14:sldId id="277"/>
            <p14:sldId id="260"/>
            <p14:sldId id="265"/>
            <p14:sldId id="267"/>
            <p14:sldId id="273"/>
            <p14:sldId id="268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076149-84C1-4DC9-8AC6-0E64AC0D4F68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149-84C1-4DC9-8AC6-0E64AC0D4F68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149-84C1-4DC9-8AC6-0E64AC0D4F68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149-84C1-4DC9-8AC6-0E64AC0D4F68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076149-84C1-4DC9-8AC6-0E64AC0D4F68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149-84C1-4DC9-8AC6-0E64AC0D4F68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149-84C1-4DC9-8AC6-0E64AC0D4F68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076149-84C1-4DC9-8AC6-0E64AC0D4F68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149-84C1-4DC9-8AC6-0E64AC0D4F68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076149-84C1-4DC9-8AC6-0E64AC0D4F68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076149-84C1-4DC9-8AC6-0E64AC0D4F68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9076149-84C1-4DC9-8AC6-0E64AC0D4F68}" type="datetimeFigureOut">
              <a:rPr lang="pl-PL" smtClean="0"/>
              <a:t>2014-01-25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ZBhyPiyeO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</a:t>
            </a:r>
            <a:r>
              <a:rPr lang="pl-PL" dirty="0" smtClean="0"/>
              <a:t>r Sabina Zalewska</a:t>
            </a:r>
          </a:p>
          <a:p>
            <a:r>
              <a:rPr lang="pl-PL" dirty="0" smtClean="0"/>
              <a:t>Uniwersytet Kardynała Stefana Wyszyńskiego w Warszawie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39896" y="908720"/>
            <a:ext cx="5120640" cy="28128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Kobiety są z Wenus, mężczyźni są Marsa - różnice psychologiczne pomiędzy płciami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370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7"/>
          </a:xfrm>
        </p:spPr>
        <p:txBody>
          <a:bodyPr/>
          <a:lstStyle/>
          <a:p>
            <a:r>
              <a:rPr lang="pl-PL" dirty="0"/>
              <a:t>SŁOWNICZEK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4251960" cy="5327488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pl-PL" b="1" dirty="0"/>
              <a:t>Urocze  i Interesujące</a:t>
            </a:r>
          </a:p>
          <a:p>
            <a:pPr marL="0" indent="0">
              <a:buNone/>
            </a:pPr>
            <a:r>
              <a:rPr lang="pl-PL" dirty="0" smtClean="0"/>
              <a:t>Chcą </a:t>
            </a:r>
            <a:r>
              <a:rPr lang="pl-PL" dirty="0"/>
              <a:t>z wyczuciem oznajmić im, że coś się Nam nie podoba. Krótko mówiąc łaskawie </a:t>
            </a:r>
            <a:r>
              <a:rPr lang="pl-PL" dirty="0" smtClean="0"/>
              <a:t>umożliwiają  im skorygowanie </a:t>
            </a:r>
            <a:r>
              <a:rPr lang="pl-PL" dirty="0"/>
              <a:t>ich własnych błędów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smtClean="0"/>
              <a:t> </a:t>
            </a:r>
          </a:p>
          <a:p>
            <a:pPr marL="342900" indent="-342900"/>
            <a:r>
              <a:rPr lang="pl-PL" b="1" dirty="0"/>
              <a:t>Szkoda  i Przykro</a:t>
            </a:r>
          </a:p>
          <a:p>
            <a:pPr marL="0" indent="0">
              <a:buNone/>
            </a:pPr>
            <a:r>
              <a:rPr lang="pl-PL" dirty="0"/>
              <a:t>O</a:t>
            </a:r>
            <a:r>
              <a:rPr lang="pl-PL" dirty="0" smtClean="0"/>
              <a:t>strzegają ich, że to </a:t>
            </a:r>
            <a:r>
              <a:rPr lang="pl-PL" dirty="0"/>
              <a:t>im będzie przykro. </a:t>
            </a:r>
            <a:r>
              <a:rPr lang="pl-PL" dirty="0" smtClean="0"/>
              <a:t>Tracą coś. Dają </a:t>
            </a:r>
            <a:r>
              <a:rPr lang="pl-PL" dirty="0"/>
              <a:t>im szansę </a:t>
            </a:r>
            <a:r>
              <a:rPr lang="pl-PL" dirty="0" smtClean="0"/>
              <a:t>poprawy.</a:t>
            </a:r>
          </a:p>
          <a:p>
            <a:pPr marL="0" indent="0">
              <a:buNone/>
            </a:pPr>
            <a:r>
              <a:rPr lang="pl-PL" dirty="0" smtClean="0"/>
              <a:t> </a:t>
            </a:r>
          </a:p>
          <a:p>
            <a:pPr marL="342900" indent="-342900"/>
            <a:r>
              <a:rPr lang="pl-PL" b="1" dirty="0"/>
              <a:t>Już sobie poradziłam</a:t>
            </a:r>
          </a:p>
          <a:p>
            <a:pPr marL="0" indent="0">
              <a:buNone/>
            </a:pPr>
            <a:r>
              <a:rPr lang="pl-PL" dirty="0" smtClean="0"/>
              <a:t>Starają się nie </a:t>
            </a:r>
            <a:r>
              <a:rPr lang="pl-PL" dirty="0"/>
              <a:t>zaogniać sytuacji i nie robić scysji. Optymistycznie </a:t>
            </a:r>
            <a:r>
              <a:rPr lang="pl-PL" dirty="0" smtClean="0"/>
              <a:t>zakładają, </a:t>
            </a:r>
            <a:r>
              <a:rPr lang="pl-PL" dirty="0"/>
              <a:t>że może coś do nich dotrze i zrozumieją, co mają zrobić.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4615815" y="908720"/>
            <a:ext cx="4251960" cy="5327488"/>
          </a:xfrm>
        </p:spPr>
        <p:txBody>
          <a:bodyPr/>
          <a:lstStyle/>
          <a:p>
            <a:r>
              <a:rPr lang="pl-PL" dirty="0"/>
              <a:t>N</a:t>
            </a:r>
            <a:r>
              <a:rPr lang="pl-PL" dirty="0" smtClean="0"/>
              <a:t>ie rozumieją kompletnie, </a:t>
            </a:r>
            <a:r>
              <a:rPr lang="pl-PL" dirty="0"/>
              <a:t>co </a:t>
            </a:r>
            <a:r>
              <a:rPr lang="pl-PL" dirty="0" smtClean="0"/>
              <a:t>one </a:t>
            </a:r>
            <a:r>
              <a:rPr lang="pl-PL" dirty="0"/>
              <a:t>do nich </a:t>
            </a:r>
            <a:r>
              <a:rPr lang="pl-PL" dirty="0" smtClean="0"/>
              <a:t>mówią.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Oni taktują to jako </a:t>
            </a:r>
            <a:r>
              <a:rPr lang="pl-PL" dirty="0" smtClean="0"/>
              <a:t>retoryczne </a:t>
            </a:r>
            <a:r>
              <a:rPr lang="pl-PL" dirty="0"/>
              <a:t>pytania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342900" indent="-342900"/>
            <a:r>
              <a:rPr lang="pl-PL" dirty="0" smtClean="0"/>
              <a:t>Skoro sobie poradziły, to jest w porządku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529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19"/>
          </a:xfrm>
        </p:spPr>
        <p:txBody>
          <a:bodyPr/>
          <a:lstStyle/>
          <a:p>
            <a:r>
              <a:rPr lang="pl-PL" dirty="0"/>
              <a:t>SŁOWNICZEK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6225" y="836712"/>
            <a:ext cx="4251960" cy="1440160"/>
          </a:xfrm>
        </p:spPr>
        <p:txBody>
          <a:bodyPr/>
          <a:lstStyle/>
          <a:p>
            <a:r>
              <a:rPr lang="pl-PL" b="1" dirty="0"/>
              <a:t>Westchnięcie (gdy słów już brak</a:t>
            </a:r>
            <a:r>
              <a:rPr lang="pl-PL" b="1" dirty="0" smtClean="0"/>
              <a:t>)</a:t>
            </a:r>
          </a:p>
          <a:p>
            <a:pPr marL="0" indent="0">
              <a:buNone/>
            </a:pPr>
            <a:r>
              <a:rPr lang="pl-PL" dirty="0" smtClean="0"/>
              <a:t>Dezaprobata, załamanie rąk, pretekst do poważnej rozmowy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4615815" y="836712"/>
            <a:ext cx="4251960" cy="1152128"/>
          </a:xfrm>
        </p:spPr>
        <p:txBody>
          <a:bodyPr/>
          <a:lstStyle/>
          <a:p>
            <a:r>
              <a:rPr lang="pl-PL" dirty="0" smtClean="0"/>
              <a:t>Nie zwracają na to uwagi. Po długim wzdychaniu pytają</a:t>
            </a:r>
            <a:r>
              <a:rPr lang="pl-PL" dirty="0"/>
              <a:t>: Słabo Ci?</a:t>
            </a:r>
          </a:p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060847"/>
            <a:ext cx="5472609" cy="436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4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1" name="Picture 3" descr="C:\Users\Sabina\Desktop\1371076301_w56hl1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408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0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12968" cy="6408712"/>
          </a:xfrm>
        </p:spPr>
      </p:pic>
    </p:spTree>
    <p:extLst>
      <p:ext uri="{BB962C8B-B14F-4D97-AF65-F5344CB8AC3E}">
        <p14:creationId xmlns:p14="http://schemas.microsoft.com/office/powerpoint/2010/main" val="131462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33024"/>
            <a:ext cx="6984776" cy="6858000"/>
          </a:xfrm>
        </p:spPr>
      </p:pic>
    </p:spTree>
    <p:extLst>
      <p:ext uri="{BB962C8B-B14F-4D97-AF65-F5344CB8AC3E}">
        <p14:creationId xmlns:p14="http://schemas.microsoft.com/office/powerpoint/2010/main" val="1128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344816" cy="6858000"/>
          </a:xfrm>
        </p:spPr>
      </p:pic>
    </p:spTree>
    <p:extLst>
      <p:ext uri="{BB962C8B-B14F-4D97-AF65-F5344CB8AC3E}">
        <p14:creationId xmlns:p14="http://schemas.microsoft.com/office/powerpoint/2010/main" val="428020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6120680" cy="6669359"/>
          </a:xfrm>
        </p:spPr>
      </p:pic>
    </p:spTree>
    <p:extLst>
      <p:ext uri="{BB962C8B-B14F-4D97-AF65-F5344CB8AC3E}">
        <p14:creationId xmlns:p14="http://schemas.microsoft.com/office/powerpoint/2010/main" val="305926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4726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80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RÓŻNICE W BUDOWIE MÓZGU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Mózg </a:t>
            </a:r>
            <a:r>
              <a:rPr lang="pl-PL" dirty="0"/>
              <a:t>mężczyzn jest większy, ale nie ma to wpływu na inteligencję oraz sposób komunikowania</a:t>
            </a:r>
            <a:r>
              <a:rPr lang="pl-PL" dirty="0" smtClean="0"/>
              <a:t>.</a:t>
            </a:r>
            <a:endParaRPr lang="pl-PL" dirty="0"/>
          </a:p>
          <a:p>
            <a:r>
              <a:rPr lang="pl-PL" dirty="0" smtClean="0"/>
              <a:t>Faktem </a:t>
            </a:r>
            <a:r>
              <a:rPr lang="pl-PL" dirty="0"/>
              <a:t>jest specjalizacja półkul mózgowych (tzw. lateralizacja) / R. </a:t>
            </a:r>
            <a:r>
              <a:rPr lang="pl-PL" dirty="0" err="1" smtClean="0"/>
              <a:t>Ornstein</a:t>
            </a:r>
            <a:endParaRPr lang="pl-PL" dirty="0" smtClean="0"/>
          </a:p>
          <a:p>
            <a:r>
              <a:rPr lang="pl-PL" dirty="0" smtClean="0"/>
              <a:t> </a:t>
            </a:r>
            <a:r>
              <a:rPr lang="pl-PL" dirty="0"/>
              <a:t>Kobiety mają lepiej rozwiniętą prawą półkulę - intuicyjną, mężczyźni – lewą, logiczną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309634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57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91550" cy="746721"/>
          </a:xfrm>
        </p:spPr>
        <p:txBody>
          <a:bodyPr/>
          <a:lstStyle/>
          <a:p>
            <a:r>
              <a:rPr lang="pl-PL" dirty="0" smtClean="0"/>
              <a:t>RÓŻNICE W BUDOWIE MÓZGU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552728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45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                  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pl-PL" dirty="0">
                <a:solidFill>
                  <a:schemeClr val="tx1"/>
                </a:solidFill>
                <a:hlinkClick r:id="rId2"/>
              </a:rPr>
              <a:t>://</a:t>
            </a:r>
            <a:r>
              <a:rPr lang="pl-PL" dirty="0" smtClean="0">
                <a:solidFill>
                  <a:schemeClr val="tx1"/>
                </a:solidFill>
                <a:hlinkClick r:id="rId2"/>
              </a:rPr>
              <a:t>www.youtube.com/watch?v=aZBhyPiyeOs</a:t>
            </a:r>
            <a:endParaRPr lang="pl-P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75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264696" cy="6858000"/>
          </a:xfrm>
        </p:spPr>
      </p:pic>
    </p:spTree>
    <p:extLst>
      <p:ext uri="{BB962C8B-B14F-4D97-AF65-F5344CB8AC3E}">
        <p14:creationId xmlns:p14="http://schemas.microsoft.com/office/powerpoint/2010/main" val="1465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0"/>
            <a:ext cx="64807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77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Różnice w mózgu</a:t>
            </a:r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 </a:t>
            </a:r>
            <a:r>
              <a:rPr lang="pl-PL" dirty="0" smtClean="0"/>
              <a:t>więcej </a:t>
            </a:r>
            <a:r>
              <a:rPr lang="pl-PL" dirty="0"/>
              <a:t>znaczy to co widzą, słyszą, </a:t>
            </a:r>
            <a:r>
              <a:rPr lang="pl-PL" dirty="0" smtClean="0"/>
              <a:t>odczuwają </a:t>
            </a:r>
          </a:p>
          <a:p>
            <a:r>
              <a:rPr lang="pl-PL" dirty="0"/>
              <a:t>c</a:t>
            </a:r>
            <a:r>
              <a:rPr lang="pl-PL" dirty="0" smtClean="0"/>
              <a:t>zęściej </a:t>
            </a:r>
            <a:r>
              <a:rPr lang="pl-PL" dirty="0"/>
              <a:t>niż panowie płaczą, a jest to spowodowane tym, że do mózgu kobiet dociera większa liczba sygnałów o zabarwieniu emocjonalnym, na które reagują mocniej </a:t>
            </a:r>
          </a:p>
          <a:p>
            <a:r>
              <a:rPr lang="pl-PL" dirty="0" smtClean="0"/>
              <a:t> do emocjonalnej </a:t>
            </a:r>
            <a:r>
              <a:rPr lang="pl-PL" dirty="0"/>
              <a:t>bliskości </a:t>
            </a:r>
            <a:r>
              <a:rPr lang="pl-PL" dirty="0" smtClean="0"/>
              <a:t>dążą </a:t>
            </a:r>
            <a:r>
              <a:rPr lang="pl-PL" dirty="0"/>
              <a:t>poprzez rozmowę i </a:t>
            </a:r>
            <a:r>
              <a:rPr lang="pl-PL" dirty="0" smtClean="0"/>
              <a:t>zwierzenia</a:t>
            </a:r>
          </a:p>
          <a:p>
            <a:r>
              <a:rPr lang="pl-PL" dirty="0" smtClean="0"/>
              <a:t>wyróżniają </a:t>
            </a:r>
            <a:r>
              <a:rPr lang="pl-PL" dirty="0"/>
              <a:t>się bogatszym słownictwem, lepszą pamięcią wzrokową i lepiej "wyczuwają" problemy</a:t>
            </a: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rzadziej rozmawiają </a:t>
            </a:r>
            <a:r>
              <a:rPr lang="pl-PL" dirty="0"/>
              <a:t>o </a:t>
            </a:r>
            <a:r>
              <a:rPr lang="pl-PL" dirty="0" smtClean="0"/>
              <a:t>uczuciach</a:t>
            </a:r>
          </a:p>
          <a:p>
            <a:r>
              <a:rPr lang="pl-PL" dirty="0"/>
              <a:t> </a:t>
            </a:r>
            <a:r>
              <a:rPr lang="pl-PL" dirty="0" smtClean="0"/>
              <a:t>mają </a:t>
            </a:r>
            <a:r>
              <a:rPr lang="pl-PL" dirty="0"/>
              <a:t>lepszą koordynację na linii </a:t>
            </a:r>
            <a:r>
              <a:rPr lang="pl-PL" dirty="0" smtClean="0"/>
              <a:t>ręka-oko</a:t>
            </a:r>
          </a:p>
          <a:p>
            <a:r>
              <a:rPr lang="pl-PL" dirty="0" smtClean="0"/>
              <a:t>mają </a:t>
            </a:r>
            <a:r>
              <a:rPr lang="pl-PL" dirty="0"/>
              <a:t>lepsze wyczucie perspektywy i myślenie </a:t>
            </a:r>
            <a:r>
              <a:rPr lang="pl-PL" dirty="0" smtClean="0"/>
              <a:t>abstrakcyjne</a:t>
            </a:r>
            <a:endParaRPr lang="pl-PL" dirty="0"/>
          </a:p>
          <a:p>
            <a:r>
              <a:rPr lang="pl-PL" dirty="0"/>
              <a:t> </a:t>
            </a:r>
            <a:r>
              <a:rPr lang="pl-PL" dirty="0" smtClean="0"/>
              <a:t>mają większą </a:t>
            </a:r>
            <a:r>
              <a:rPr lang="pl-PL" dirty="0"/>
              <a:t>pewność </a:t>
            </a:r>
            <a:r>
              <a:rPr lang="pl-PL" dirty="0" smtClean="0"/>
              <a:t>siebie</a:t>
            </a:r>
          </a:p>
          <a:p>
            <a:r>
              <a:rPr lang="pl-PL" dirty="0"/>
              <a:t>m</a:t>
            </a:r>
            <a:r>
              <a:rPr lang="pl-PL" dirty="0" smtClean="0"/>
              <a:t>ają większą agresję. </a:t>
            </a:r>
            <a:r>
              <a:rPr lang="pl-PL" dirty="0"/>
              <a:t>Mężczyźni, zdecydowanie częściej niż kobiety uprawiają sporty, w których bycie agresywnym jest niezbędne. Są to wszystkie rodzaje walk oraz gry zespołowe oparte na przewadze fizycznej i </a:t>
            </a:r>
            <a:r>
              <a:rPr lang="pl-PL" dirty="0" smtClean="0"/>
              <a:t>sile</a:t>
            </a:r>
          </a:p>
          <a:p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KOBIETY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pl-PL" dirty="0" smtClean="0"/>
              <a:t>MĘŻCZYŹNI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271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  <p:bldP spid="12" grpId="0" build="p"/>
      <p:bldP spid="10" grpId="0" build="p"/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Różnice mózgu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5047488"/>
          </a:xfrm>
        </p:spPr>
        <p:txBody>
          <a:bodyPr>
            <a:normAutofit/>
          </a:bodyPr>
          <a:lstStyle/>
          <a:p>
            <a:r>
              <a:rPr lang="pl-PL" dirty="0" smtClean="0"/>
              <a:t>mózg </a:t>
            </a:r>
            <a:r>
              <a:rPr lang="pl-PL" dirty="0"/>
              <a:t>jest przystosowany do otrzymywania większego zasobu informacji zmysłowych i dostrzegania związków między </a:t>
            </a:r>
            <a:r>
              <a:rPr lang="pl-PL" dirty="0" smtClean="0"/>
              <a:t>nimi</a:t>
            </a:r>
          </a:p>
          <a:p>
            <a:r>
              <a:rPr lang="pl-PL" dirty="0" smtClean="0"/>
              <a:t> są </a:t>
            </a:r>
            <a:r>
              <a:rPr lang="pl-PL" dirty="0"/>
              <a:t>sprytniejsze i bardziej dokładne, zapamiętują też większą liczbę przypadkowych </a:t>
            </a:r>
            <a:r>
              <a:rPr lang="pl-PL" dirty="0" smtClean="0"/>
              <a:t>informacji</a:t>
            </a:r>
          </a:p>
          <a:p>
            <a:r>
              <a:rPr lang="pl-PL" dirty="0" smtClean="0"/>
              <a:t>są </a:t>
            </a:r>
            <a:r>
              <a:rPr lang="pl-PL" dirty="0"/>
              <a:t>empatyczne, bardziej dbają o atmosferę, </a:t>
            </a:r>
            <a:r>
              <a:rPr lang="pl-PL" dirty="0" smtClean="0"/>
              <a:t>a </a:t>
            </a:r>
            <a:r>
              <a:rPr lang="pl-PL" dirty="0"/>
              <a:t>nie wyłącznie o </a:t>
            </a:r>
            <a:r>
              <a:rPr lang="pl-PL" dirty="0" smtClean="0"/>
              <a:t>treść</a:t>
            </a:r>
          </a:p>
          <a:p>
            <a:r>
              <a:rPr lang="pl-PL" dirty="0"/>
              <a:t>zdecydowanie więcej czasu poświęcają swojej urodzie. Stosują diety, nakładają makijaż, modnie się ubierają. Wygląd jest istotnym elementem ich samooceny.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pl-PL" dirty="0"/>
              <a:t>lepsze  zapamiętywanie informacji, które tworzą spójną całość albo mają istotne znaczenie</a:t>
            </a:r>
          </a:p>
          <a:p>
            <a:r>
              <a:rPr lang="pl-PL" dirty="0"/>
              <a:t> w rozmowie skupiają się na faktach, liczbach, </a:t>
            </a:r>
            <a:r>
              <a:rPr lang="pl-PL" dirty="0" smtClean="0"/>
              <a:t>konkretach</a:t>
            </a:r>
          </a:p>
          <a:p>
            <a:r>
              <a:rPr lang="pl-PL" dirty="0" smtClean="0"/>
              <a:t>koncentrują </a:t>
            </a:r>
            <a:r>
              <a:rPr lang="pl-PL" dirty="0"/>
              <a:t>się na rozwiązywaniu problemów, skutecznym działaniu, efektach swojej </a:t>
            </a:r>
            <a:r>
              <a:rPr lang="pl-PL" dirty="0" smtClean="0"/>
              <a:t>pracy</a:t>
            </a:r>
          </a:p>
          <a:p>
            <a:r>
              <a:rPr lang="pl-PL" dirty="0"/>
              <a:t>mają lepszą opinię na temat swojego wyglądu, bardziej się sobie </a:t>
            </a:r>
            <a:r>
              <a:rPr lang="pl-PL" dirty="0" smtClean="0"/>
              <a:t>podobają</a:t>
            </a:r>
            <a:endParaRPr lang="pl-PL" dirty="0"/>
          </a:p>
          <a:p>
            <a:r>
              <a:rPr lang="pl-PL" dirty="0"/>
              <a:t>mężczyźni widzą siebie jako </a:t>
            </a:r>
            <a:r>
              <a:rPr lang="pl-PL" dirty="0" smtClean="0"/>
              <a:t>całość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KOBIETY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pl-PL" dirty="0" smtClean="0"/>
              <a:t>MĘZCZYŹNI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40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Mężczyźni są z Marsa, a kobiety z Wenus?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pl-PL" dirty="0" smtClean="0"/>
              <a:t>Badania profesor </a:t>
            </a:r>
            <a:r>
              <a:rPr lang="pl-PL" dirty="0" err="1"/>
              <a:t>Reis</a:t>
            </a:r>
            <a:r>
              <a:rPr lang="pl-PL" dirty="0"/>
              <a:t> i </a:t>
            </a:r>
            <a:r>
              <a:rPr lang="pl-PL" dirty="0" err="1" smtClean="0"/>
              <a:t>doktoar</a:t>
            </a:r>
            <a:r>
              <a:rPr lang="pl-PL" dirty="0" smtClean="0"/>
              <a:t> </a:t>
            </a:r>
            <a:r>
              <a:rPr lang="pl-PL" dirty="0" err="1" smtClean="0"/>
              <a:t>Carothers</a:t>
            </a:r>
            <a:endParaRPr lang="pl-PL" dirty="0" smtClean="0"/>
          </a:p>
          <a:p>
            <a:pPr marL="342900" indent="-342900"/>
            <a:r>
              <a:rPr lang="pl-PL" dirty="0" smtClean="0"/>
              <a:t>Stereotypy</a:t>
            </a:r>
          </a:p>
          <a:p>
            <a:pPr marL="342900" indent="-342900"/>
            <a:r>
              <a:rPr lang="pl-PL" dirty="0" smtClean="0"/>
              <a:t>Badania Szkoły Wyższej Psychologii Społecznej</a:t>
            </a:r>
          </a:p>
          <a:p>
            <a:pPr marL="342900" indent="-342900"/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32429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4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dirty="0" smtClean="0"/>
              <a:t>Dziękuję </a:t>
            </a:r>
            <a:r>
              <a:rPr lang="pl-PL" sz="4000" dirty="0"/>
              <a:t>za uwagę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sz="36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91276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10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John Gray </a:t>
            </a:r>
            <a:r>
              <a:rPr lang="pl-PL" dirty="0"/>
              <a:t>"Mężczyźni są z Marsa, Kobiety z Wenus"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 smtClean="0"/>
              <a:t>"</a:t>
            </a:r>
            <a:r>
              <a:rPr lang="pl-PL" sz="2800" dirty="0"/>
              <a:t>Dawno, dawno temu spotkali się i zakochali w sobie Marsjanie i Wenusjanki. Dzięki temu, że akceptowali i szanowali swe odrębności, udało im się stworzyć szczęśliwe związki. Potem przybyli na Ziemię i tu zapomnieli, że pochodzą z różnych planet..."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430" y="1340768"/>
            <a:ext cx="374936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26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KOMUNIKACJA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904655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05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Komunikacja między płciami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b="1" dirty="0"/>
              <a:t>Mężczyźn</a:t>
            </a:r>
            <a:r>
              <a:rPr lang="pl-PL" dirty="0"/>
              <a:t>i mówią mniej -  ich celem </a:t>
            </a:r>
            <a:r>
              <a:rPr lang="pl-PL" dirty="0" smtClean="0"/>
              <a:t>jest </a:t>
            </a:r>
            <a:r>
              <a:rPr lang="pl-PL" dirty="0"/>
              <a:t>wywieranie wpływu i ugruntowanie </a:t>
            </a:r>
            <a:r>
              <a:rPr lang="pl-PL" dirty="0" smtClean="0"/>
              <a:t>swojej </a:t>
            </a:r>
            <a:r>
              <a:rPr lang="pl-PL" dirty="0"/>
              <a:t>pozycji. Mężczyznom zależy na władzy</a:t>
            </a:r>
            <a:r>
              <a:rPr lang="pl-PL" dirty="0" smtClean="0"/>
              <a:t>.</a:t>
            </a:r>
            <a:endParaRPr lang="pl-PL" dirty="0"/>
          </a:p>
          <a:p>
            <a:r>
              <a:rPr lang="pl-PL" b="1" dirty="0"/>
              <a:t>Kobiet</a:t>
            </a:r>
            <a:r>
              <a:rPr lang="pl-PL" dirty="0"/>
              <a:t>y mówią więcej – ich celem jest nawiązanie łączności. Kobietom zależy na intymności.</a:t>
            </a:r>
          </a:p>
          <a:p>
            <a:r>
              <a:rPr lang="pl-PL" b="1" dirty="0" smtClean="0"/>
              <a:t>ALE</a:t>
            </a:r>
            <a:r>
              <a:rPr lang="pl-PL" b="1" dirty="0"/>
              <a:t>:</a:t>
            </a:r>
            <a:r>
              <a:rPr lang="pl-PL" dirty="0"/>
              <a:t> w grupie mieszanej (w której są </a:t>
            </a:r>
            <a:r>
              <a:rPr lang="pl-PL" dirty="0" smtClean="0"/>
              <a:t>mężczyźni</a:t>
            </a:r>
            <a:r>
              <a:rPr lang="pl-PL" dirty="0"/>
              <a:t>) kobiety mówią mniej.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5328592" cy="305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59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Lakoff</a:t>
            </a:r>
            <a:r>
              <a:rPr lang="pl-PL" dirty="0"/>
              <a:t> twierdziła, że kobiety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częściej przepraszają w trakcie rozmowy (</a:t>
            </a:r>
            <a:r>
              <a:rPr lang="pl-PL" b="1" dirty="0"/>
              <a:t>Przepraszam, ale myślę, że…</a:t>
            </a:r>
            <a:r>
              <a:rPr lang="pl-PL" dirty="0"/>
              <a:t>);</a:t>
            </a:r>
          </a:p>
          <a:p>
            <a:r>
              <a:rPr lang="pl-PL" dirty="0"/>
              <a:t>stosują prośby niebezpośrednie i grzeczne polecenia (</a:t>
            </a:r>
            <a:r>
              <a:rPr lang="pl-PL" b="1" dirty="0"/>
              <a:t>Chce mi się pić zamiast Podaj mi wody</a:t>
            </a:r>
            <a:r>
              <a:rPr lang="pl-PL" dirty="0" smtClean="0"/>
              <a:t>);</a:t>
            </a:r>
            <a:endParaRPr lang="pl-PL" dirty="0"/>
          </a:p>
          <a:p>
            <a:r>
              <a:rPr lang="pl-PL" dirty="0"/>
              <a:t>zwykle rzadko używają wulgaryzmów i szorstkich słów;</a:t>
            </a:r>
          </a:p>
          <a:p>
            <a:r>
              <a:rPr lang="pl-PL" dirty="0"/>
              <a:t>są lepszymi słuchaczami (</a:t>
            </a:r>
            <a:r>
              <a:rPr lang="pl-PL" b="1" dirty="0"/>
              <a:t>zadają dodatkowe pytania</a:t>
            </a:r>
            <a:r>
              <a:rPr lang="pl-PL" dirty="0"/>
              <a:t>);</a:t>
            </a:r>
          </a:p>
          <a:p>
            <a:r>
              <a:rPr lang="pl-PL" dirty="0"/>
              <a:t>wykazują w rozmowie niepewność i podporządkowanie się zewnętrznej dominacji (</a:t>
            </a:r>
            <a:r>
              <a:rPr lang="pl-PL" b="1" dirty="0"/>
              <a:t>Nie wiem, czy można tak powiedzieć, ale…, Nie znam się na tym, ale…</a:t>
            </a:r>
            <a:r>
              <a:rPr lang="pl-PL" dirty="0"/>
              <a:t>);</a:t>
            </a:r>
          </a:p>
          <a:p>
            <a:r>
              <a:rPr lang="pl-PL" dirty="0"/>
              <a:t>używają wielu banalnych słów (</a:t>
            </a:r>
            <a:r>
              <a:rPr lang="pl-PL" b="1" dirty="0"/>
              <a:t>szczególnie przymiotników, jak cudowny, boski, niesamowity, itp</a:t>
            </a:r>
            <a:r>
              <a:rPr lang="pl-PL" dirty="0" smtClean="0"/>
              <a:t>.);</a:t>
            </a:r>
          </a:p>
          <a:p>
            <a:r>
              <a:rPr lang="pl-PL" dirty="0"/>
              <a:t>c</a:t>
            </a:r>
            <a:r>
              <a:rPr lang="pl-PL" dirty="0" smtClean="0"/>
              <a:t>zęściej używają czasu przeszłego;</a:t>
            </a:r>
            <a:endParaRPr lang="pl-PL" dirty="0"/>
          </a:p>
          <a:p>
            <a:r>
              <a:rPr lang="pl-PL" dirty="0"/>
              <a:t>bardziej dbają o poprawność języka i wymowy.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83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5040560" cy="6480720"/>
          </a:xfrm>
        </p:spPr>
      </p:pic>
    </p:spTree>
    <p:extLst>
      <p:ext uri="{BB962C8B-B14F-4D97-AF65-F5344CB8AC3E}">
        <p14:creationId xmlns:p14="http://schemas.microsoft.com/office/powerpoint/2010/main" val="15740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</a:t>
            </a:r>
            <a:r>
              <a:rPr lang="pl-PL" dirty="0" smtClean="0"/>
              <a:t>łowniczek </a:t>
            </a:r>
            <a:r>
              <a:rPr lang="pl-PL" dirty="0"/>
              <a:t>przedstawiający meandry komunikacji-damsko męskiej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5047488"/>
          </a:xfrm>
        </p:spPr>
        <p:txBody>
          <a:bodyPr>
            <a:normAutofit/>
          </a:bodyPr>
          <a:lstStyle/>
          <a:p>
            <a:pPr marL="342900" indent="-342900"/>
            <a:r>
              <a:rPr lang="pl-PL" b="1" dirty="0"/>
              <a:t>W porządku (także dobrze, niech </a:t>
            </a:r>
            <a:r>
              <a:rPr lang="pl-PL" b="1" dirty="0" smtClean="0"/>
              <a:t>będzie)</a:t>
            </a:r>
          </a:p>
          <a:p>
            <a:pPr marL="0" indent="0">
              <a:buNone/>
            </a:pPr>
            <a:r>
              <a:rPr lang="pl-PL" dirty="0" smtClean="0"/>
              <a:t>Nie </a:t>
            </a:r>
            <a:r>
              <a:rPr lang="pl-PL" dirty="0"/>
              <a:t>rozumieją, że ani nie w porządku, ani nie dobrze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 smtClean="0"/>
          </a:p>
          <a:p>
            <a:pPr marL="342900" indent="-342900"/>
            <a:r>
              <a:rPr lang="pl-PL" b="1" dirty="0"/>
              <a:t>5 minut</a:t>
            </a:r>
          </a:p>
          <a:p>
            <a:pPr marL="0" indent="0">
              <a:buNone/>
            </a:pPr>
            <a:r>
              <a:rPr lang="pl-PL" dirty="0" smtClean="0"/>
              <a:t>Ich </a:t>
            </a:r>
            <a:r>
              <a:rPr lang="pl-PL" dirty="0"/>
              <a:t>5 to tyle czasu, ile akurat </a:t>
            </a:r>
            <a:r>
              <a:rPr lang="pl-PL" dirty="0" smtClean="0"/>
              <a:t>potrzebują: </a:t>
            </a:r>
            <a:r>
              <a:rPr lang="pl-PL" dirty="0"/>
              <a:t>15, albo 45 minut, zależy od okoliczności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 smtClean="0"/>
          </a:p>
          <a:p>
            <a:pPr marL="342900" indent="-342900"/>
            <a:r>
              <a:rPr lang="pl-PL" b="1" dirty="0"/>
              <a:t>Nic</a:t>
            </a:r>
          </a:p>
          <a:p>
            <a:pPr marL="0" indent="0">
              <a:buNone/>
            </a:pPr>
            <a:r>
              <a:rPr lang="pl-PL" dirty="0" smtClean="0"/>
              <a:t>Ich </a:t>
            </a:r>
            <a:r>
              <a:rPr lang="pl-PL" dirty="0"/>
              <a:t>nic działa, jak komenda wyłączająca myślenie i </a:t>
            </a:r>
            <a:r>
              <a:rPr lang="pl-PL" dirty="0" smtClean="0"/>
              <a:t>działanie u mężczyzn. Nic nie jest w porządku! 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/>
            <a:r>
              <a:rPr lang="pl-PL" dirty="0" smtClean="0"/>
              <a:t>Skoro tak mówi to tak jest</a:t>
            </a:r>
          </a:p>
          <a:p>
            <a:pPr marL="342900" indent="-342900"/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342900" indent="-342900"/>
            <a:r>
              <a:rPr lang="pl-PL" dirty="0" smtClean="0"/>
              <a:t>Czas nie jest względny. 5 minut  </a:t>
            </a:r>
            <a:r>
              <a:rPr lang="pl-PL" dirty="0"/>
              <a:t>to </a:t>
            </a:r>
            <a:r>
              <a:rPr lang="pl-PL" dirty="0" smtClean="0"/>
              <a:t>5! </a:t>
            </a:r>
          </a:p>
          <a:p>
            <a:pPr marL="342900" indent="-342900"/>
            <a:endParaRPr lang="pl-PL" dirty="0"/>
          </a:p>
          <a:p>
            <a:pPr marL="342900" indent="-342900"/>
            <a:endParaRPr lang="pl-PL" dirty="0" smtClean="0"/>
          </a:p>
          <a:p>
            <a:pPr marL="342900" indent="-342900"/>
            <a:r>
              <a:rPr lang="pl-PL" dirty="0" smtClean="0"/>
              <a:t>Zatroszczył się. Spytał co jest! Jak NIC to NIC!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KOBIETY MÓWIĘ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pl-PL" dirty="0" smtClean="0"/>
              <a:t>MĘŻCZYŹNI SŁYSZĄ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902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7"/>
          </a:xfrm>
        </p:spPr>
        <p:txBody>
          <a:bodyPr/>
          <a:lstStyle/>
          <a:p>
            <a:r>
              <a:rPr lang="pl-PL" dirty="0" smtClean="0"/>
              <a:t>SŁOWNICZEK C.D.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3"/>
          </p:nvPr>
        </p:nvSpPr>
        <p:spPr>
          <a:xfrm>
            <a:off x="276225" y="980728"/>
            <a:ext cx="4251960" cy="5255480"/>
          </a:xfrm>
        </p:spPr>
        <p:txBody>
          <a:bodyPr>
            <a:normAutofit fontScale="92500"/>
          </a:bodyPr>
          <a:lstStyle/>
          <a:p>
            <a:r>
              <a:rPr lang="pl-PL" b="1" dirty="0"/>
              <a:t>Śmiało</a:t>
            </a:r>
          </a:p>
          <a:p>
            <a:pPr marL="0" indent="0">
              <a:buNone/>
            </a:pPr>
            <a:r>
              <a:rPr lang="pl-PL" dirty="0"/>
              <a:t>S</a:t>
            </a:r>
            <a:r>
              <a:rPr lang="pl-PL" dirty="0" smtClean="0"/>
              <a:t>posób </a:t>
            </a:r>
            <a:r>
              <a:rPr lang="pl-PL" dirty="0"/>
              <a:t>na oznajmienie dezaprobaty. 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342900" indent="-342900"/>
            <a:r>
              <a:rPr lang="pl-PL" b="1" dirty="0"/>
              <a:t>Być może (także zastanowię się, zobaczymy)</a:t>
            </a:r>
          </a:p>
          <a:p>
            <a:pPr marL="0" indent="0">
              <a:buNone/>
            </a:pPr>
            <a:r>
              <a:rPr lang="pl-PL" dirty="0" smtClean="0"/>
              <a:t>Starają </a:t>
            </a:r>
            <a:r>
              <a:rPr lang="pl-PL" dirty="0"/>
              <a:t>się być delikatne i dyplomatyczne. Zamiast od razu rzucić stanowcze nie, </a:t>
            </a:r>
            <a:r>
              <a:rPr lang="pl-PL" dirty="0" smtClean="0"/>
              <a:t>próbują </a:t>
            </a:r>
            <a:r>
              <a:rPr lang="pl-PL" dirty="0"/>
              <a:t>taktownie dać </a:t>
            </a:r>
            <a:r>
              <a:rPr lang="pl-PL" dirty="0" smtClean="0"/>
              <a:t> </a:t>
            </a:r>
            <a:r>
              <a:rPr lang="pl-PL" dirty="0"/>
              <a:t>do zrozumienia, że pewne rzeczy nie wchodzą w rachubę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smtClean="0"/>
              <a:t> </a:t>
            </a:r>
          </a:p>
          <a:p>
            <a:pPr marL="342900" indent="-342900"/>
            <a:r>
              <a:rPr lang="pl-PL" b="1" dirty="0"/>
              <a:t>Jesteś pewny? </a:t>
            </a:r>
          </a:p>
          <a:p>
            <a:pPr marL="0" indent="0">
              <a:buNone/>
            </a:pPr>
            <a:r>
              <a:rPr lang="pl-PL" dirty="0"/>
              <a:t>S</a:t>
            </a:r>
            <a:r>
              <a:rPr lang="pl-PL" dirty="0" smtClean="0"/>
              <a:t>ubtelna </a:t>
            </a:r>
            <a:r>
              <a:rPr lang="pl-PL" dirty="0"/>
              <a:t>wskazówka, </a:t>
            </a:r>
            <a:r>
              <a:rPr lang="pl-PL" dirty="0" smtClean="0"/>
              <a:t>którą próbują </a:t>
            </a:r>
            <a:r>
              <a:rPr lang="pl-PL" dirty="0"/>
              <a:t>dać </a:t>
            </a:r>
            <a:r>
              <a:rPr lang="pl-PL" dirty="0" smtClean="0"/>
              <a:t>do </a:t>
            </a:r>
            <a:r>
              <a:rPr lang="pl-PL" dirty="0"/>
              <a:t>zrozumienia, że </a:t>
            </a:r>
            <a:r>
              <a:rPr lang="pl-PL" dirty="0" smtClean="0"/>
              <a:t>oni brną </a:t>
            </a:r>
            <a:r>
              <a:rPr lang="pl-PL" dirty="0"/>
              <a:t>w ślepy zaułek. 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4"/>
          </p:nvPr>
        </p:nvSpPr>
        <p:spPr>
          <a:xfrm>
            <a:off x="4615815" y="980728"/>
            <a:ext cx="4251960" cy="5255480"/>
          </a:xfrm>
        </p:spPr>
        <p:txBody>
          <a:bodyPr/>
          <a:lstStyle/>
          <a:p>
            <a:r>
              <a:rPr lang="pl-PL" dirty="0" smtClean="0"/>
              <a:t>Kobiece </a:t>
            </a:r>
            <a:r>
              <a:rPr lang="pl-PL" dirty="0"/>
              <a:t>„śmiało” </a:t>
            </a:r>
            <a:r>
              <a:rPr lang="pl-PL" dirty="0" smtClean="0"/>
              <a:t>traktują </a:t>
            </a:r>
            <a:r>
              <a:rPr lang="pl-PL" dirty="0"/>
              <a:t>jak zielone </a:t>
            </a:r>
            <a:r>
              <a:rPr lang="pl-PL" dirty="0" smtClean="0"/>
              <a:t>światło, działaj!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Oni usłyszeli </a:t>
            </a:r>
            <a:r>
              <a:rPr lang="pl-PL" dirty="0"/>
              <a:t>tak. 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Oni </a:t>
            </a:r>
            <a:r>
              <a:rPr lang="pl-PL" dirty="0"/>
              <a:t>zamiast wrzucić wsteczny, przeważnie jeszcze przyspieszają.</a:t>
            </a:r>
          </a:p>
          <a:p>
            <a:pPr marL="0" indent="0">
              <a:buNone/>
            </a:pPr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4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330</TotalTime>
  <Words>900</Words>
  <Application>Microsoft Office PowerPoint</Application>
  <PresentationFormat>Pokaz na ekranie (4:3)</PresentationFormat>
  <Paragraphs>125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Soho</vt:lpstr>
      <vt:lpstr>Kobiety są z Wenus, mężczyźni są Marsa - różnice psychologiczne pomiędzy płciami</vt:lpstr>
      <vt:lpstr>Prezentacja programu PowerPoint</vt:lpstr>
      <vt:lpstr>John Gray "Mężczyźni są z Marsa, Kobiety z Wenus" </vt:lpstr>
      <vt:lpstr>KOMUNIKACJA</vt:lpstr>
      <vt:lpstr>Komunikacja między płciami</vt:lpstr>
      <vt:lpstr>Lakoff twierdziła, że kobiety:</vt:lpstr>
      <vt:lpstr>Prezentacja programu PowerPoint</vt:lpstr>
      <vt:lpstr>Słowniczek przedstawiający meandry komunikacji-damsko męskiej</vt:lpstr>
      <vt:lpstr>SŁOWNICZEK C.D.</vt:lpstr>
      <vt:lpstr>SŁOWNICZEK C.D.</vt:lpstr>
      <vt:lpstr>SŁOWNICZEK C.D.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RÓŻNICE W BUDOWIE MÓZGU</vt:lpstr>
      <vt:lpstr>RÓŻNICE W BUDOWIE MÓZGU C.D.</vt:lpstr>
      <vt:lpstr>Prezentacja programu PowerPoint</vt:lpstr>
      <vt:lpstr>Prezentacja programu PowerPoint</vt:lpstr>
      <vt:lpstr>Różnice w mózgu</vt:lpstr>
      <vt:lpstr>Różnice mózgu C.D.</vt:lpstr>
      <vt:lpstr>Mężczyźni są z Marsa, a kobiety z Wenus?</vt:lpstr>
      <vt:lpstr>Dziękuję za uwagę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Kobiety są z Wenus, mężczyźni są Marsa - różnice psychologiczne pomiędzy płciami</dc:title>
  <dc:creator>Sabina Zalewska</dc:creator>
  <cp:lastModifiedBy>Sabina Zalewska</cp:lastModifiedBy>
  <cp:revision>23</cp:revision>
  <dcterms:created xsi:type="dcterms:W3CDTF">2014-01-17T15:36:17Z</dcterms:created>
  <dcterms:modified xsi:type="dcterms:W3CDTF">2014-01-25T11:45:07Z</dcterms:modified>
</cp:coreProperties>
</file>